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6858000" cx="9144000"/>
  <p:notesSz cx="6858000" cy="9144000"/>
  <p:embeddedFontLst>
    <p:embeddedFont>
      <p:font typeface="Proxima Nova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Montserrat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5.xml"/><Relationship Id="rId56" Type="http://schemas.openxmlformats.org/officeDocument/2006/relationships/font" Target="fonts/ProximaNova-bold.fntdata"/><Relationship Id="rId15" Type="http://schemas.openxmlformats.org/officeDocument/2006/relationships/slide" Target="slides/slide8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7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35ee8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b35ee8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b35ee8c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b35ee8c3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b35ee8c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8b35ee8c3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4fa84381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4fa8438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e4fa84381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4fa84381a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e4fa84381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e4fa84381a_0_1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e4fa84381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4fa84381a_0_2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e4fa84381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e4fa84381a_0_2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30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4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7" name="Google Shape;187;p34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34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hyperlink" Target="http://martinfowler.com/bliki/BlueGreenDeployment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hyperlink" Target="https://www.weave.works/blog/gitops-git-push-all-the-thing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hyperlink" Target="https://www.gitops.tech/#what-is-gitops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cloud native DevOps</a:t>
            </a:r>
            <a:endParaRPr sz="3959"/>
          </a:p>
        </p:txBody>
      </p:sp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75" name="Google Shape;275;p4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87" name="Google Shape;28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93" name="Google Shape;2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99" name="Google Shape;29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311" name="Google Shape;31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317" name="Google Shape;317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Unfortunately Docker-Machine is no longer maintained :-(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323" name="Google Shape;323;p5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210" name="Google Shape;210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334" name="Google Shape;334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340" name="Google Shape;34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46" name="Google Shape;34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0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0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54" name="Google Shape;354;p61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55" name="Google Shape;35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2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68" name="Google Shape;368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74" name="Google Shape;374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80" name="Google Shape;380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86" name="Google Shape;38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216" name="Google Shape;216;p40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17" name="Google Shape;217;p40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18" name="Google Shape;218;p40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0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0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0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223" name="Google Shape;223;p40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224" name="Google Shape;224;p40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225" name="Google Shape;225;p40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92" name="Google Shape;39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99" name="Google Shape;399;p68"/>
          <p:cNvPicPr preferRelativeResize="0"/>
          <p:nvPr/>
        </p:nvPicPr>
        <p:blipFill rotWithShape="1">
          <a:blip r:embed="rId3">
            <a:alphaModFix/>
          </a:blip>
          <a:srcRect b="0" l="33101" r="0" t="0"/>
          <a:stretch/>
        </p:blipFill>
        <p:spPr>
          <a:xfrm>
            <a:off x="818275" y="1462350"/>
            <a:ext cx="7286627" cy="4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500"/>
              <a:t>Pronounced “kay-native”</a:t>
            </a:r>
            <a:endParaRPr sz="3700"/>
          </a:p>
        </p:txBody>
      </p:sp>
      <p:pic>
        <p:nvPicPr>
          <p:cNvPr id="406" name="Google Shape;40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722450"/>
            <a:ext cx="3972401" cy="3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50" y="4993925"/>
            <a:ext cx="5828182" cy="17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9"/>
          <p:cNvSpPr txBox="1"/>
          <p:nvPr/>
        </p:nvSpPr>
        <p:spPr>
          <a:xfrm>
            <a:off x="4393400" y="191907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Serverless for Kubernetes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0-n scaling for workloads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Blue-green deployment and versioning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Eventing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Pub-Sub type messaging for k8s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Distribution of events to serving</a:t>
            </a:r>
            <a:br>
              <a:rPr lang="en-U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Pipelines and fanouts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kompose</a:t>
            </a:r>
            <a:endParaRPr/>
          </a:p>
        </p:txBody>
      </p:sp>
      <p:pic>
        <p:nvPicPr>
          <p:cNvPr id="415" name="Google Shape;4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9038"/>
            <a:ext cx="7612410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421" name="Google Shape;42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427" name="Google Shape;42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433" name="Google Shape;433;p7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439" name="Google Shape;43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446" name="Google Shape;44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5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460" name="Google Shape;460;p7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Chef, Ansible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66" name="Google Shape;466;p7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Terraform</a:t>
            </a:r>
            <a:endParaRPr/>
          </a:p>
        </p:txBody>
      </p:sp>
      <p:pic>
        <p:nvPicPr>
          <p:cNvPr id="473" name="Google Shape;4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50"/>
            <a:ext cx="4996951" cy="39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1" y="1570038"/>
            <a:ext cx="3689849" cy="434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8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1"/>
          <p:cNvSpPr txBox="1"/>
          <p:nvPr/>
        </p:nvSpPr>
        <p:spPr>
          <a:xfrm>
            <a:off x="513600" y="2573300"/>
            <a:ext cx="54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Proxima Nova"/>
                <a:ea typeface="Proxima Nova"/>
                <a:cs typeface="Proxima Nova"/>
                <a:sym typeface="Proxima Nova"/>
              </a:rPr>
              <a:t>Git repo - “workload” - </a:t>
            </a:r>
            <a:r>
              <a:rPr b="1" lang="en-US" sz="900">
                <a:latin typeface="Proxima Nova"/>
                <a:ea typeface="Proxima Nova"/>
                <a:cs typeface="Proxima Nova"/>
                <a:sym typeface="Proxima Nova"/>
              </a:rPr>
              <a:t>App Team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6" name="Google Shape;486;p81"/>
          <p:cNvSpPr/>
          <p:nvPr/>
        </p:nvSpPr>
        <p:spPr>
          <a:xfrm>
            <a:off x="551475" y="2941900"/>
            <a:ext cx="2127900" cy="1361700"/>
          </a:xfrm>
          <a:prstGeom prst="roundRect">
            <a:avLst>
              <a:gd fmla="val 8524" name="adj"/>
            </a:avLst>
          </a:prstGeom>
          <a:solidFill>
            <a:srgbClr val="DFEC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81"/>
          <p:cNvPicPr preferRelativeResize="0"/>
          <p:nvPr/>
        </p:nvPicPr>
        <p:blipFill rotWithShape="1">
          <a:blip r:embed="rId3">
            <a:alphaModFix/>
          </a:blip>
          <a:srcRect b="0" l="0" r="12793" t="0"/>
          <a:stretch/>
        </p:blipFill>
        <p:spPr>
          <a:xfrm>
            <a:off x="621975" y="3208500"/>
            <a:ext cx="1424735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1"/>
          <p:cNvSpPr/>
          <p:nvPr/>
        </p:nvSpPr>
        <p:spPr>
          <a:xfrm>
            <a:off x="4234975" y="1303800"/>
            <a:ext cx="3817200" cy="2595300"/>
          </a:xfrm>
          <a:prstGeom prst="roundRect">
            <a:avLst>
              <a:gd fmla="val 10785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81"/>
          <p:cNvSpPr/>
          <p:nvPr/>
        </p:nvSpPr>
        <p:spPr>
          <a:xfrm>
            <a:off x="4387375" y="1507000"/>
            <a:ext cx="3817200" cy="2595300"/>
          </a:xfrm>
          <a:prstGeom prst="roundRect">
            <a:avLst>
              <a:gd fmla="val 10785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81"/>
          <p:cNvSpPr/>
          <p:nvPr/>
        </p:nvSpPr>
        <p:spPr>
          <a:xfrm>
            <a:off x="4539775" y="1710200"/>
            <a:ext cx="3817200" cy="2595300"/>
          </a:xfrm>
          <a:prstGeom prst="roundRect">
            <a:avLst>
              <a:gd fmla="val 10785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81"/>
          <p:cNvSpPr txBox="1"/>
          <p:nvPr/>
        </p:nvSpPr>
        <p:spPr>
          <a:xfrm>
            <a:off x="4399800" y="1163624"/>
            <a:ext cx="54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Development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2" name="Google Shape;492;p81"/>
          <p:cNvSpPr txBox="1"/>
          <p:nvPr/>
        </p:nvSpPr>
        <p:spPr>
          <a:xfrm>
            <a:off x="4552200" y="1366824"/>
            <a:ext cx="54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Staging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3" name="Google Shape;493;p81"/>
          <p:cNvSpPr txBox="1"/>
          <p:nvPr/>
        </p:nvSpPr>
        <p:spPr>
          <a:xfrm>
            <a:off x="4704600" y="1570024"/>
            <a:ext cx="54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Production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4" name="Google Shape;494;p81"/>
          <p:cNvSpPr/>
          <p:nvPr/>
        </p:nvSpPr>
        <p:spPr>
          <a:xfrm>
            <a:off x="4704600" y="3674853"/>
            <a:ext cx="3423600" cy="53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1"/>
          <p:cNvSpPr/>
          <p:nvPr/>
        </p:nvSpPr>
        <p:spPr>
          <a:xfrm>
            <a:off x="6234150" y="3795027"/>
            <a:ext cx="654900" cy="293100"/>
          </a:xfrm>
          <a:prstGeom prst="roundRect">
            <a:avLst>
              <a:gd fmla="val 8524" name="adj"/>
            </a:avLst>
          </a:prstGeom>
          <a:solidFill>
            <a:srgbClr val="DFEC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81"/>
          <p:cNvPicPr preferRelativeResize="0"/>
          <p:nvPr/>
        </p:nvPicPr>
        <p:blipFill rotWithShape="1">
          <a:blip r:embed="rId3">
            <a:alphaModFix/>
          </a:blip>
          <a:srcRect b="0" l="0" r="12793" t="0"/>
          <a:stretch/>
        </p:blipFill>
        <p:spPr>
          <a:xfrm>
            <a:off x="6255843" y="3874337"/>
            <a:ext cx="599276" cy="1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1"/>
          <p:cNvSpPr txBox="1"/>
          <p:nvPr/>
        </p:nvSpPr>
        <p:spPr>
          <a:xfrm>
            <a:off x="4715550" y="3365567"/>
            <a:ext cx="118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Proxima Nova"/>
                <a:ea typeface="Proxima Nova"/>
                <a:cs typeface="Proxima Nova"/>
                <a:sym typeface="Proxima Nova"/>
              </a:rPr>
              <a:t>GitOps runtime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8" name="Google Shape;498;p81"/>
          <p:cNvSpPr/>
          <p:nvPr/>
        </p:nvSpPr>
        <p:spPr>
          <a:xfrm>
            <a:off x="4713425" y="2080100"/>
            <a:ext cx="3414900" cy="1214100"/>
          </a:xfrm>
          <a:prstGeom prst="roundRect">
            <a:avLst>
              <a:gd fmla="val 16667" name="adj"/>
            </a:avLst>
          </a:prstGeom>
          <a:solidFill>
            <a:srgbClr val="DFEC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Application workload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99" name="Google Shape;499;p81"/>
          <p:cNvCxnSpPr>
            <a:stCxn id="486" idx="2"/>
            <a:endCxn id="495" idx="2"/>
          </p:cNvCxnSpPr>
          <p:nvPr/>
        </p:nvCxnSpPr>
        <p:spPr>
          <a:xfrm rot="-5400000">
            <a:off x="3980775" y="1722850"/>
            <a:ext cx="215400" cy="4946100"/>
          </a:xfrm>
          <a:prstGeom prst="bentConnector3">
            <a:avLst>
              <a:gd fmla="val -10836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0" name="Google Shape;500;p81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latin typeface="Proxima Nova"/>
                <a:ea typeface="Proxima Nova"/>
                <a:cs typeface="Proxima Nova"/>
                <a:sym typeface="Proxima Nova"/>
              </a:rPr>
              <a:t>What is GitOps?</a:t>
            </a:r>
            <a:endParaRPr b="1" sz="24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1" name="Google Shape;501;p81"/>
          <p:cNvSpPr txBox="1"/>
          <p:nvPr>
            <p:ph idx="1" type="body"/>
          </p:nvPr>
        </p:nvSpPr>
        <p:spPr>
          <a:xfrm>
            <a:off x="426750" y="5030800"/>
            <a:ext cx="3960600" cy="1728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change is created and tested locally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Pull Request (PR) against the dev branch is created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PR is merged 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dev environment automatically pulls this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there are problems, cluster can be rolled back instantly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Once the dev environment is tested, the change can be merged into staging and then production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2" name="Google Shape;502;p81"/>
          <p:cNvSpPr txBox="1"/>
          <p:nvPr/>
        </p:nvSpPr>
        <p:spPr>
          <a:xfrm>
            <a:off x="370450" y="4676467"/>
            <a:ext cx="307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How it works?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3" name="Google Shape;503;p81"/>
          <p:cNvSpPr/>
          <p:nvPr/>
        </p:nvSpPr>
        <p:spPr>
          <a:xfrm>
            <a:off x="6993275" y="3810499"/>
            <a:ext cx="583500" cy="28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Flux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4" name="Google Shape;504;p81"/>
          <p:cNvSpPr txBox="1"/>
          <p:nvPr/>
        </p:nvSpPr>
        <p:spPr>
          <a:xfrm>
            <a:off x="599475" y="2894300"/>
            <a:ext cx="14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Dev, staging, prod branches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5" name="Google Shape;505;p81"/>
          <p:cNvSpPr txBox="1"/>
          <p:nvPr/>
        </p:nvSpPr>
        <p:spPr>
          <a:xfrm>
            <a:off x="4301750" y="566767"/>
            <a:ext cx="307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Proxima Nova"/>
                <a:ea typeface="Proxima Nova"/>
                <a:cs typeface="Proxima Nova"/>
                <a:sym typeface="Proxima Nova"/>
              </a:rPr>
              <a:t>Kubernetes clusters </a:t>
            </a: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Proxima Nova"/>
                <a:ea typeface="Proxima Nova"/>
                <a:cs typeface="Proxima Nova"/>
                <a:sym typeface="Proxima Nova"/>
              </a:rPr>
              <a:t>Entirely configured declaratively from Git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6" name="Google Shape;5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022" y="3675518"/>
            <a:ext cx="1143791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81"/>
          <p:cNvSpPr/>
          <p:nvPr/>
        </p:nvSpPr>
        <p:spPr>
          <a:xfrm>
            <a:off x="5007925" y="2640300"/>
            <a:ext cx="583500" cy="44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Container</a:t>
            </a:r>
            <a:endParaRPr sz="600"/>
          </a:p>
        </p:txBody>
      </p:sp>
      <p:sp>
        <p:nvSpPr>
          <p:cNvPr id="508" name="Google Shape;508;p81"/>
          <p:cNvSpPr/>
          <p:nvPr/>
        </p:nvSpPr>
        <p:spPr>
          <a:xfrm>
            <a:off x="5693725" y="2640300"/>
            <a:ext cx="583500" cy="44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dk1"/>
                </a:solidFill>
              </a:rPr>
              <a:t>Container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09" name="Google Shape;509;p81"/>
          <p:cNvSpPr/>
          <p:nvPr/>
        </p:nvSpPr>
        <p:spPr>
          <a:xfrm>
            <a:off x="6379525" y="2640300"/>
            <a:ext cx="583500" cy="44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dk1"/>
                </a:solidFill>
              </a:rPr>
              <a:t>Container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10" name="Google Shape;510;p81"/>
          <p:cNvSpPr/>
          <p:nvPr/>
        </p:nvSpPr>
        <p:spPr>
          <a:xfrm>
            <a:off x="7065325" y="2640300"/>
            <a:ext cx="583500" cy="44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dk1"/>
                </a:solidFill>
              </a:rPr>
              <a:t>Container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/>
          <p:nvPr/>
        </p:nvSpPr>
        <p:spPr>
          <a:xfrm>
            <a:off x="551475" y="1113100"/>
            <a:ext cx="2127900" cy="1361700"/>
          </a:xfrm>
          <a:prstGeom prst="roundRect">
            <a:avLst>
              <a:gd fmla="val 8524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82"/>
          <p:cNvSpPr txBox="1"/>
          <p:nvPr/>
        </p:nvSpPr>
        <p:spPr>
          <a:xfrm>
            <a:off x="513600" y="744500"/>
            <a:ext cx="54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Proxima Nova"/>
                <a:ea typeface="Proxima Nova"/>
                <a:cs typeface="Proxima Nova"/>
                <a:sym typeface="Proxima Nova"/>
              </a:rPr>
              <a:t>Git repo - “cluster config” - </a:t>
            </a:r>
            <a:r>
              <a:rPr b="1" lang="en-US" sz="900">
                <a:latin typeface="Proxima Nova"/>
                <a:ea typeface="Proxima Nova"/>
                <a:cs typeface="Proxima Nova"/>
                <a:sym typeface="Proxima Nova"/>
              </a:rPr>
              <a:t>Platform team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7" name="Google Shape;517;p82"/>
          <p:cNvPicPr preferRelativeResize="0"/>
          <p:nvPr/>
        </p:nvPicPr>
        <p:blipFill rotWithShape="1">
          <a:blip r:embed="rId3">
            <a:alphaModFix/>
          </a:blip>
          <a:srcRect b="0" l="0" r="12793" t="0"/>
          <a:stretch/>
        </p:blipFill>
        <p:spPr>
          <a:xfrm>
            <a:off x="621975" y="1354441"/>
            <a:ext cx="1493524" cy="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2"/>
          <p:cNvSpPr txBox="1"/>
          <p:nvPr/>
        </p:nvSpPr>
        <p:spPr>
          <a:xfrm>
            <a:off x="513600" y="2573300"/>
            <a:ext cx="54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Proxima Nova"/>
                <a:ea typeface="Proxima Nova"/>
                <a:cs typeface="Proxima Nova"/>
                <a:sym typeface="Proxima Nova"/>
              </a:rPr>
              <a:t>Git repo - “workload” - </a:t>
            </a:r>
            <a:r>
              <a:rPr b="1" lang="en-US" sz="900">
                <a:latin typeface="Proxima Nova"/>
                <a:ea typeface="Proxima Nova"/>
                <a:cs typeface="Proxima Nova"/>
                <a:sym typeface="Proxima Nova"/>
              </a:rPr>
              <a:t>App Team</a:t>
            </a:r>
            <a:endParaRPr b="1"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9" name="Google Shape;519;p82"/>
          <p:cNvSpPr/>
          <p:nvPr/>
        </p:nvSpPr>
        <p:spPr>
          <a:xfrm>
            <a:off x="551475" y="2941900"/>
            <a:ext cx="2127900" cy="1361700"/>
          </a:xfrm>
          <a:prstGeom prst="roundRect">
            <a:avLst>
              <a:gd fmla="val 8524" name="adj"/>
            </a:avLst>
          </a:prstGeom>
          <a:solidFill>
            <a:srgbClr val="DFEC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82"/>
          <p:cNvPicPr preferRelativeResize="0"/>
          <p:nvPr/>
        </p:nvPicPr>
        <p:blipFill rotWithShape="1">
          <a:blip r:embed="rId3">
            <a:alphaModFix/>
          </a:blip>
          <a:srcRect b="0" l="0" r="12793" t="0"/>
          <a:stretch/>
        </p:blipFill>
        <p:spPr>
          <a:xfrm>
            <a:off x="621975" y="3208500"/>
            <a:ext cx="1424735" cy="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82"/>
          <p:cNvSpPr/>
          <p:nvPr/>
        </p:nvSpPr>
        <p:spPr>
          <a:xfrm>
            <a:off x="4234975" y="1303800"/>
            <a:ext cx="3817200" cy="2595300"/>
          </a:xfrm>
          <a:prstGeom prst="roundRect">
            <a:avLst>
              <a:gd fmla="val 10785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2"/>
          <p:cNvSpPr/>
          <p:nvPr/>
        </p:nvSpPr>
        <p:spPr>
          <a:xfrm>
            <a:off x="4387375" y="1507000"/>
            <a:ext cx="3817200" cy="2595300"/>
          </a:xfrm>
          <a:prstGeom prst="roundRect">
            <a:avLst>
              <a:gd fmla="val 10785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2"/>
          <p:cNvSpPr/>
          <p:nvPr/>
        </p:nvSpPr>
        <p:spPr>
          <a:xfrm>
            <a:off x="4539775" y="1710200"/>
            <a:ext cx="3817200" cy="2595300"/>
          </a:xfrm>
          <a:prstGeom prst="roundRect">
            <a:avLst>
              <a:gd fmla="val 10785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2"/>
          <p:cNvSpPr txBox="1"/>
          <p:nvPr/>
        </p:nvSpPr>
        <p:spPr>
          <a:xfrm>
            <a:off x="4399800" y="1163624"/>
            <a:ext cx="54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Development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5" name="Google Shape;525;p82"/>
          <p:cNvSpPr txBox="1"/>
          <p:nvPr/>
        </p:nvSpPr>
        <p:spPr>
          <a:xfrm>
            <a:off x="4552200" y="1366824"/>
            <a:ext cx="54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Staging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82"/>
          <p:cNvSpPr txBox="1"/>
          <p:nvPr/>
        </p:nvSpPr>
        <p:spPr>
          <a:xfrm>
            <a:off x="4704600" y="1570024"/>
            <a:ext cx="549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Production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7" name="Google Shape;527;p82"/>
          <p:cNvSpPr/>
          <p:nvPr/>
        </p:nvSpPr>
        <p:spPr>
          <a:xfrm>
            <a:off x="4704600" y="3674853"/>
            <a:ext cx="3423600" cy="53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82"/>
          <p:cNvGrpSpPr/>
          <p:nvPr/>
        </p:nvGrpSpPr>
        <p:grpSpPr>
          <a:xfrm>
            <a:off x="4856948" y="3797581"/>
            <a:ext cx="583347" cy="293289"/>
            <a:chOff x="4454150" y="3277750"/>
            <a:chExt cx="2303899" cy="1021200"/>
          </a:xfrm>
        </p:grpSpPr>
        <p:sp>
          <p:nvSpPr>
            <p:cNvPr id="529" name="Google Shape;529;p82"/>
            <p:cNvSpPr/>
            <p:nvPr/>
          </p:nvSpPr>
          <p:spPr>
            <a:xfrm>
              <a:off x="4454150" y="3277750"/>
              <a:ext cx="2127900" cy="1021200"/>
            </a:xfrm>
            <a:prstGeom prst="roundRect">
              <a:avLst>
                <a:gd fmla="val 8524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0" name="Google Shape;530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24650" y="3553900"/>
              <a:ext cx="2233399" cy="4416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1" name="Google Shape;531;p82"/>
          <p:cNvCxnSpPr>
            <a:stCxn id="515" idx="3"/>
            <a:endCxn id="530" idx="1"/>
          </p:cNvCxnSpPr>
          <p:nvPr/>
        </p:nvCxnSpPr>
        <p:spPr>
          <a:xfrm>
            <a:off x="2679375" y="1793950"/>
            <a:ext cx="2195400" cy="2146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2" name="Google Shape;532;p82"/>
          <p:cNvSpPr/>
          <p:nvPr/>
        </p:nvSpPr>
        <p:spPr>
          <a:xfrm>
            <a:off x="5545475" y="3810499"/>
            <a:ext cx="583500" cy="28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CAPI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3" name="Google Shape;533;p82"/>
          <p:cNvSpPr/>
          <p:nvPr/>
        </p:nvSpPr>
        <p:spPr>
          <a:xfrm>
            <a:off x="6234150" y="3795027"/>
            <a:ext cx="654900" cy="293100"/>
          </a:xfrm>
          <a:prstGeom prst="roundRect">
            <a:avLst>
              <a:gd fmla="val 8524" name="adj"/>
            </a:avLst>
          </a:prstGeom>
          <a:solidFill>
            <a:srgbClr val="DFEC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82"/>
          <p:cNvPicPr preferRelativeResize="0"/>
          <p:nvPr/>
        </p:nvPicPr>
        <p:blipFill rotWithShape="1">
          <a:blip r:embed="rId3">
            <a:alphaModFix/>
          </a:blip>
          <a:srcRect b="0" l="0" r="12793" t="0"/>
          <a:stretch/>
        </p:blipFill>
        <p:spPr>
          <a:xfrm>
            <a:off x="6255843" y="3874337"/>
            <a:ext cx="599276" cy="12684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2"/>
          <p:cNvSpPr txBox="1"/>
          <p:nvPr/>
        </p:nvSpPr>
        <p:spPr>
          <a:xfrm>
            <a:off x="4715550" y="3365567"/>
            <a:ext cx="118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Proxima Nova"/>
                <a:ea typeface="Proxima Nova"/>
                <a:cs typeface="Proxima Nova"/>
                <a:sym typeface="Proxima Nova"/>
              </a:rPr>
              <a:t>GitOps runtime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6" name="Google Shape;536;p82"/>
          <p:cNvSpPr/>
          <p:nvPr/>
        </p:nvSpPr>
        <p:spPr>
          <a:xfrm>
            <a:off x="4713425" y="2080100"/>
            <a:ext cx="3414900" cy="1214100"/>
          </a:xfrm>
          <a:prstGeom prst="roundRect">
            <a:avLst>
              <a:gd fmla="val 16667" name="adj"/>
            </a:avLst>
          </a:prstGeom>
          <a:solidFill>
            <a:srgbClr val="DFECD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Proxima Nova"/>
                <a:ea typeface="Proxima Nova"/>
                <a:cs typeface="Proxima Nova"/>
                <a:sym typeface="Proxima Nova"/>
              </a:rPr>
              <a:t>Application workload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7" name="Google Shape;537;p82"/>
          <p:cNvCxnSpPr>
            <a:stCxn id="519" idx="2"/>
            <a:endCxn id="533" idx="2"/>
          </p:cNvCxnSpPr>
          <p:nvPr/>
        </p:nvCxnSpPr>
        <p:spPr>
          <a:xfrm rot="-5400000">
            <a:off x="3980775" y="1722850"/>
            <a:ext cx="215400" cy="4946100"/>
          </a:xfrm>
          <a:prstGeom prst="bentConnector3">
            <a:avLst>
              <a:gd fmla="val -10836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8" name="Google Shape;538;p82"/>
          <p:cNvSpPr txBox="1"/>
          <p:nvPr>
            <p:ph type="title"/>
          </p:nvPr>
        </p:nvSpPr>
        <p:spPr>
          <a:xfrm>
            <a:off x="311700" y="85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420">
                <a:latin typeface="Proxima Nova"/>
                <a:ea typeface="Proxima Nova"/>
                <a:cs typeface="Proxima Nova"/>
                <a:sym typeface="Proxima Nova"/>
              </a:rPr>
              <a:t>What is GitOps?</a:t>
            </a:r>
            <a:endParaRPr b="1" sz="24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82"/>
          <p:cNvSpPr txBox="1"/>
          <p:nvPr>
            <p:ph idx="1" type="body"/>
          </p:nvPr>
        </p:nvSpPr>
        <p:spPr>
          <a:xfrm>
            <a:off x="4588450" y="5034433"/>
            <a:ext cx="4245600" cy="1728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Git is well understood by devs, DevOps and Platform teams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High quality UIs (Github, Gitlab, etc) and CLI tools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workflow for approving changes (and rolling back)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Branches, Pull Requests (PRs), Merges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○"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Every change is approved, authorised and auditable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With the Cluster API (CAPI), this approach can be applied to both clusters as well as workloads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Char char="●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Can be rolled out to multiple clusters, fleets and edge networks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0" name="Google Shape;540;p82"/>
          <p:cNvSpPr txBox="1"/>
          <p:nvPr>
            <p:ph idx="1" type="body"/>
          </p:nvPr>
        </p:nvSpPr>
        <p:spPr>
          <a:xfrm>
            <a:off x="426750" y="5030800"/>
            <a:ext cx="3960600" cy="1728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change is created and tested locally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Pull Request (PR) against the dev branch is created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PR is merged 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dev environment automatically pulls this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there are problems, cluster can be rolled back instantly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21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roxima Nova"/>
              <a:buAutoNum type="arabicPeriod"/>
            </a:pPr>
            <a:r>
              <a:rPr lang="en-US"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Once the dev environment is tested, the change can be merged into staging and then production</a:t>
            </a:r>
            <a:endParaRPr sz="1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82"/>
          <p:cNvSpPr txBox="1"/>
          <p:nvPr/>
        </p:nvSpPr>
        <p:spPr>
          <a:xfrm>
            <a:off x="370450" y="4676467"/>
            <a:ext cx="307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How it works?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82"/>
          <p:cNvSpPr txBox="1"/>
          <p:nvPr/>
        </p:nvSpPr>
        <p:spPr>
          <a:xfrm>
            <a:off x="4561450" y="4676467"/>
            <a:ext cx="307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Proxima Nova"/>
                <a:ea typeface="Proxima Nova"/>
                <a:cs typeface="Proxima Nova"/>
                <a:sym typeface="Proxima Nova"/>
              </a:rPr>
              <a:t>Why?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82"/>
          <p:cNvSpPr/>
          <p:nvPr/>
        </p:nvSpPr>
        <p:spPr>
          <a:xfrm>
            <a:off x="6993275" y="3810499"/>
            <a:ext cx="583500" cy="28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Flux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p82"/>
          <p:cNvSpPr txBox="1"/>
          <p:nvPr/>
        </p:nvSpPr>
        <p:spPr>
          <a:xfrm>
            <a:off x="599475" y="1030468"/>
            <a:ext cx="14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Dev, staging, prod branches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5" name="Google Shape;545;p82"/>
          <p:cNvSpPr txBox="1"/>
          <p:nvPr/>
        </p:nvSpPr>
        <p:spPr>
          <a:xfrm>
            <a:off x="599475" y="2894300"/>
            <a:ext cx="14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Proxima Nova"/>
                <a:ea typeface="Proxima Nova"/>
                <a:cs typeface="Proxima Nova"/>
                <a:sym typeface="Proxima Nova"/>
              </a:rPr>
              <a:t>Dev, staging, prod branches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6" name="Google Shape;54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0621" y="1884700"/>
            <a:ext cx="1143791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7" name="Google Shape;547;p82"/>
          <p:cNvSpPr txBox="1"/>
          <p:nvPr/>
        </p:nvSpPr>
        <p:spPr>
          <a:xfrm>
            <a:off x="4301750" y="566767"/>
            <a:ext cx="307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Proxima Nova"/>
                <a:ea typeface="Proxima Nova"/>
                <a:cs typeface="Proxima Nova"/>
                <a:sym typeface="Proxima Nova"/>
              </a:rPr>
              <a:t>Kubernetes clusters </a:t>
            </a:r>
            <a:r>
              <a:rPr lang="en-US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Proxima Nova"/>
                <a:ea typeface="Proxima Nova"/>
                <a:cs typeface="Proxima Nova"/>
                <a:sym typeface="Proxima Nova"/>
              </a:rPr>
              <a:t>Entirely configured declaratively from Git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8" name="Google Shape;54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022" y="3675518"/>
            <a:ext cx="1143791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82"/>
          <p:cNvSpPr/>
          <p:nvPr/>
        </p:nvSpPr>
        <p:spPr>
          <a:xfrm>
            <a:off x="5007925" y="2640300"/>
            <a:ext cx="583500" cy="44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Container</a:t>
            </a:r>
            <a:endParaRPr sz="600"/>
          </a:p>
        </p:txBody>
      </p:sp>
      <p:sp>
        <p:nvSpPr>
          <p:cNvPr id="550" name="Google Shape;550;p82"/>
          <p:cNvSpPr/>
          <p:nvPr/>
        </p:nvSpPr>
        <p:spPr>
          <a:xfrm>
            <a:off x="5693725" y="2640300"/>
            <a:ext cx="583500" cy="44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dk1"/>
                </a:solidFill>
              </a:rPr>
              <a:t>Container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51" name="Google Shape;551;p82"/>
          <p:cNvSpPr/>
          <p:nvPr/>
        </p:nvSpPr>
        <p:spPr>
          <a:xfrm>
            <a:off x="6379525" y="2640300"/>
            <a:ext cx="583500" cy="44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dk1"/>
                </a:solidFill>
              </a:rPr>
              <a:t>Container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552" name="Google Shape;552;p82"/>
          <p:cNvSpPr/>
          <p:nvPr/>
        </p:nvSpPr>
        <p:spPr>
          <a:xfrm>
            <a:off x="7065325" y="2640300"/>
            <a:ext cx="583500" cy="44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dk1"/>
                </a:solidFill>
              </a:rPr>
              <a:t>Container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pic>
        <p:nvPicPr>
          <p:cNvPr id="558" name="Google Shape;5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03438"/>
            <a:ext cx="8839204" cy="258529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 txBox="1"/>
          <p:nvPr/>
        </p:nvSpPr>
        <p:spPr>
          <a:xfrm>
            <a:off x="982525" y="5117000"/>
            <a:ext cx="484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hlink"/>
                </a:solidFill>
                <a:hlinkClick r:id="rId4"/>
              </a:rPr>
              <a:t>https://www.gitops.tech/#what-is-gitops</a:t>
            </a:r>
            <a:r>
              <a:rPr lang="en-US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49" name="Google Shape;249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55" name="Google Shape;255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